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Spectral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pectralExtraBold-bold.fntdata"/><Relationship Id="rId21" Type="http://schemas.openxmlformats.org/officeDocument/2006/relationships/font" Target="fonts/Spectral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9b0a08f02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9b0a08f02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3a1e72c3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3a1e72c3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e6efb89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e6efb89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3a1e72c3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3a1e72c3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97cb2042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97cb2042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3a1e72c3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3a1e72c3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e6efb89b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e6efb89b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9b0a08f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9b0a08f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b0a08f0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b0a08f0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a1e72c3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3a1e72c3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a1e72c3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a1e72c3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a1e72c3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3a1e72c3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a1e72c3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a1e72c3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a1e72c3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3a1e72c3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177125" y="132850"/>
            <a:ext cx="5169900" cy="85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DATA SCIENCE</a:t>
            </a:r>
            <a:endParaRPr sz="3600">
              <a:solidFill>
                <a:srgbClr val="FFFFFF"/>
              </a:solidFill>
              <a:latin typeface="Spectral ExtraBold"/>
              <a:ea typeface="Spectral ExtraBold"/>
              <a:cs typeface="Spectral ExtraBold"/>
              <a:sym typeface="Spectral ExtraBold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09975" y="1749100"/>
            <a:ext cx="3830400" cy="1317300"/>
          </a:xfrm>
          <a:prstGeom prst="roundRect">
            <a:avLst>
              <a:gd fmla="val 16667" name="adj"/>
            </a:avLst>
          </a:prstGeom>
          <a:solidFill>
            <a:srgbClr val="FFFFFF">
              <a:alpha val="7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13" name="Google Shape;13;p2"/>
          <p:cNvSpPr/>
          <p:nvPr/>
        </p:nvSpPr>
        <p:spPr>
          <a:xfrm>
            <a:off x="309975" y="3345925"/>
            <a:ext cx="3830400" cy="1317300"/>
          </a:xfrm>
          <a:prstGeom prst="roundRect">
            <a:avLst>
              <a:gd fmla="val 16667" name="adj"/>
            </a:avLst>
          </a:prstGeom>
          <a:solidFill>
            <a:srgbClr val="FFFFFF">
              <a:alpha val="7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2">
  <p:cSld name="CUSTOM_5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6448350" y="132105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6095750" y="2203800"/>
            <a:ext cx="25278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6448375" y="309045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/>
          <p:nvPr/>
        </p:nvSpPr>
        <p:spPr>
          <a:xfrm>
            <a:off x="6448375" y="400260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1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1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3">
  <p:cSld name="CUSTOM_6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6448350" y="132105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2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2"/>
          <p:cNvSpPr/>
          <p:nvPr/>
        </p:nvSpPr>
        <p:spPr>
          <a:xfrm>
            <a:off x="6448500" y="220380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2"/>
          <p:cNvSpPr/>
          <p:nvPr/>
        </p:nvSpPr>
        <p:spPr>
          <a:xfrm>
            <a:off x="6062925" y="3090450"/>
            <a:ext cx="25605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2"/>
          <p:cNvSpPr/>
          <p:nvPr/>
        </p:nvSpPr>
        <p:spPr>
          <a:xfrm>
            <a:off x="6448375" y="400260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2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2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2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4">
  <p:cSld name="CUSTOM_7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>
            <a:off x="6448350" y="132105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6448500" y="220380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6448375" y="309045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084800" y="4002600"/>
            <a:ext cx="25386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.1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6117625" y="1321050"/>
            <a:ext cx="25818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511250" y="1429725"/>
            <a:ext cx="5252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6448500" y="2021150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0" y="135225"/>
            <a:ext cx="53796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448500" y="27636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6448500" y="34875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6448500" y="42114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.2">
  <p:cSld name="CUSTOM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6448500" y="1321050"/>
            <a:ext cx="22509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11250" y="1429725"/>
            <a:ext cx="5252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6150475" y="2021150"/>
            <a:ext cx="24729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0" y="135225"/>
            <a:ext cx="53796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6448500" y="27636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6448500" y="34875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6448500" y="42114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.3">
  <p:cSld name="CUSTOM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6448500" y="1321050"/>
            <a:ext cx="22509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511250" y="1429725"/>
            <a:ext cx="5252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6448500" y="2021150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0" y="135225"/>
            <a:ext cx="53796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6095750" y="2763675"/>
            <a:ext cx="25278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6448500" y="34875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6448500" y="42114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.4">
  <p:cSld name="CUSTOM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6448500" y="1321050"/>
            <a:ext cx="22509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511250" y="1429725"/>
            <a:ext cx="5252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6448500" y="2021150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0" y="135225"/>
            <a:ext cx="53796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6448400" y="27636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6106700" y="3487575"/>
            <a:ext cx="25167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6448500" y="42114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.5">
  <p:cSld name="CUSTOM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6448500" y="1321050"/>
            <a:ext cx="22509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511250" y="1429725"/>
            <a:ext cx="5252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6448500" y="2021150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0" y="135225"/>
            <a:ext cx="53796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6448500" y="27636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6448500" y="34875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6106700" y="4211475"/>
            <a:ext cx="25167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-tabs 1">
  <p:cSld name="SECTION_HEADER_1_1_1_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1" name="Google Shape;1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301350" y="1183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301350" y="1945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301350" y="2707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301350" y="3469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301350" y="4231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6321377" y="1216858"/>
            <a:ext cx="2626200" cy="1036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5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/>
          </a:p>
        </p:txBody>
      </p:sp>
      <p:sp>
        <p:nvSpPr>
          <p:cNvPr id="192" name="Google Shape;192;p22"/>
          <p:cNvSpPr/>
          <p:nvPr/>
        </p:nvSpPr>
        <p:spPr>
          <a:xfrm>
            <a:off x="6400403" y="3674087"/>
            <a:ext cx="2626200" cy="1036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5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ד'ר תומס קרפטי</a:t>
            </a:r>
            <a:b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karpati@it4biotech.com</a:t>
            </a:r>
            <a:endParaRPr b="0" i="0" sz="1600" u="none" cap="none" strike="noStrike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054-2002430</a:t>
            </a:r>
            <a:endParaRPr b="0" i="0" sz="1500" u="none" cap="none" strike="noStrike"/>
          </a:p>
        </p:txBody>
      </p:sp>
      <p:pic>
        <p:nvPicPr>
          <p:cNvPr id="193" name="Google Shape;19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2265" y="2483928"/>
            <a:ext cx="1441956" cy="89623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/>
          <p:nvPr>
            <p:ph type="title"/>
          </p:nvPr>
        </p:nvSpPr>
        <p:spPr>
          <a:xfrm>
            <a:off x="6397575" y="1293775"/>
            <a:ext cx="24450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2">
  <p:cSld name="SECTION_HEADER_2">
    <p:bg>
      <p:bgPr>
        <a:solidFill>
          <a:srgbClr val="1C4587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337150" y="194000"/>
            <a:ext cx="46449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7" name="Google Shape;1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-25" y="-6000"/>
            <a:ext cx="9144000" cy="115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</a:t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78125" y="135225"/>
            <a:ext cx="53013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-25" y="135225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4753125" y="1361650"/>
            <a:ext cx="3962700" cy="3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p23"/>
          <p:cNvSpPr txBox="1"/>
          <p:nvPr>
            <p:ph idx="2" type="body"/>
          </p:nvPr>
        </p:nvSpPr>
        <p:spPr>
          <a:xfrm>
            <a:off x="175725" y="1351900"/>
            <a:ext cx="43821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3">
  <p:cSld name="SECTION_HEADER_3">
    <p:bg>
      <p:bgPr>
        <a:solidFill>
          <a:srgbClr val="1C4587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337150" y="194000"/>
            <a:ext cx="46449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7" name="Google Shape;20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-25" y="-6000"/>
            <a:ext cx="9144000" cy="115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</a:t>
            </a: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78125" y="135225"/>
            <a:ext cx="53013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-25" y="135225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4753125" y="1361650"/>
            <a:ext cx="3962700" cy="3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" name="Google Shape;214;p24"/>
          <p:cNvSpPr txBox="1"/>
          <p:nvPr>
            <p:ph idx="2" type="body"/>
          </p:nvPr>
        </p:nvSpPr>
        <p:spPr>
          <a:xfrm>
            <a:off x="175725" y="1351900"/>
            <a:ext cx="43821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4">
  <p:cSld name="SECTION_HEADER_4">
    <p:bg>
      <p:bgPr>
        <a:solidFill>
          <a:srgbClr val="1C4587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337150" y="194000"/>
            <a:ext cx="46449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7" name="Google Shape;21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5"/>
          <p:cNvSpPr/>
          <p:nvPr/>
        </p:nvSpPr>
        <p:spPr>
          <a:xfrm>
            <a:off x="-25" y="-6000"/>
            <a:ext cx="9144000" cy="115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</a:t>
            </a:r>
            <a:endParaRPr/>
          </a:p>
        </p:txBody>
      </p:sp>
      <p:sp>
        <p:nvSpPr>
          <p:cNvPr id="219" name="Google Shape;219;p25"/>
          <p:cNvSpPr/>
          <p:nvPr/>
        </p:nvSpPr>
        <p:spPr>
          <a:xfrm>
            <a:off x="78125" y="135225"/>
            <a:ext cx="53013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-25" y="135225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4753125" y="1361650"/>
            <a:ext cx="3962700" cy="3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25"/>
          <p:cNvSpPr txBox="1"/>
          <p:nvPr>
            <p:ph idx="2" type="body"/>
          </p:nvPr>
        </p:nvSpPr>
        <p:spPr>
          <a:xfrm>
            <a:off x="175725" y="1351900"/>
            <a:ext cx="43821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S-Title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S-Text">
  <p:cSld name="SECTION_HEADER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5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301350" y="1058075"/>
            <a:ext cx="8541300" cy="3907800"/>
          </a:xfrm>
          <a:prstGeom prst="roundRect">
            <a:avLst>
              <a:gd fmla="val 758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-tabs">
  <p:cSld name="SECTION_HEADER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301350" y="10307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301350" y="17165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01350" y="24023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301350" y="3088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301350" y="37739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301350" y="44597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-tabs">
  <p:cSld name="SECTION_HEADER_1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301350" y="1183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301350" y="1945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301350" y="2707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301350" y="3469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301350" y="4231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-tabs">
  <p:cSld name="SECTION_HEADER_1_1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301350" y="12593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01350" y="22499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301350" y="32405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301350" y="4231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1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/>
        </p:nvSpPr>
        <p:spPr>
          <a:xfrm>
            <a:off x="6154950" y="1321050"/>
            <a:ext cx="24684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/>
          <p:nvPr/>
        </p:nvSpPr>
        <p:spPr>
          <a:xfrm>
            <a:off x="6448500" y="220380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0"/>
          <p:cNvSpPr/>
          <p:nvPr/>
        </p:nvSpPr>
        <p:spPr>
          <a:xfrm>
            <a:off x="6448375" y="309045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0"/>
          <p:cNvSpPr/>
          <p:nvPr/>
        </p:nvSpPr>
        <p:spPr>
          <a:xfrm>
            <a:off x="6448375" y="400260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0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b="1"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b="1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a1fjBkwRDY8" TargetMode="External"/><Relationship Id="rId4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cQ54GDm1eL0" TargetMode="External"/><Relationship Id="rId4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pdf/1710.08864.pdf" TargetMode="External"/><Relationship Id="rId4" Type="http://schemas.openxmlformats.org/officeDocument/2006/relationships/hyperlink" Target="https://thispersondoesnotexist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/>
        </p:nvSpPr>
        <p:spPr>
          <a:xfrm>
            <a:off x="295000" y="1768550"/>
            <a:ext cx="3733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F497D"/>
                </a:solidFill>
              </a:rPr>
              <a:t>Neural Networks IV</a:t>
            </a:r>
            <a:endParaRPr b="1" sz="3600">
              <a:solidFill>
                <a:srgbClr val="1F497D"/>
              </a:solidFill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442674" y="3521675"/>
            <a:ext cx="3554700" cy="103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1F497D"/>
                </a:solidFill>
              </a:rPr>
              <a:t>Tomas Karpati MD</a:t>
            </a:r>
            <a:br>
              <a:rPr b="1" i="0" lang="en" sz="1500" u="none" cap="none" strike="noStrik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600">
                <a:solidFill>
                  <a:srgbClr val="1F497D"/>
                </a:solidFill>
              </a:rPr>
              <a:t>tc.datascience</a:t>
            </a:r>
            <a:r>
              <a:rPr b="1" i="0" lang="en" sz="1600" u="none" cap="none" strike="noStrik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b="1" lang="en" sz="1600">
                <a:solidFill>
                  <a:srgbClr val="1F497D"/>
                </a:solidFill>
              </a:rPr>
              <a:t>gmail</a:t>
            </a:r>
            <a:r>
              <a:rPr b="1" i="0" lang="en" sz="1600" u="none" cap="none" strike="noStrik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0" i="0" sz="1600" u="none" cap="none" strike="noStrik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054-2002430</a:t>
            </a:r>
            <a:endParaRPr b="0" i="0" sz="1500" u="none" cap="none" strike="noStrik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/>
        </p:nvSpPr>
        <p:spPr>
          <a:xfrm>
            <a:off x="305175" y="1154450"/>
            <a:ext cx="86196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Perceptrons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Convolutional Neural Networks (ConvNet, CNN)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Recurrent Neural Networks (RNN)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Long / Short Term Memory (LSTM)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 Gated Recurrent Unit (GRU)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Hopfield Network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Unsupervised NN’s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Restricted Boltzmann Machine (RBM)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Deep Belief Networks (DBN)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Denoising Autoencoders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b="1" lang="en" sz="1800">
                <a:solidFill>
                  <a:srgbClr val="FFFF00"/>
                </a:solidFill>
              </a:rPr>
              <a:t>Generative Adversarial Network (GAN)</a:t>
            </a:r>
            <a:endParaRPr b="1" sz="1800">
              <a:solidFill>
                <a:srgbClr val="FFFF00"/>
              </a:solidFill>
            </a:endParaRPr>
          </a:p>
        </p:txBody>
      </p:sp>
      <p:sp>
        <p:nvSpPr>
          <p:cNvPr id="302" name="Google Shape;302;p35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  <p:grpSp>
        <p:nvGrpSpPr>
          <p:cNvPr id="303" name="Google Shape;303;p35"/>
          <p:cNvGrpSpPr/>
          <p:nvPr/>
        </p:nvGrpSpPr>
        <p:grpSpPr>
          <a:xfrm>
            <a:off x="4511115" y="1698638"/>
            <a:ext cx="4261400" cy="2063762"/>
            <a:chOff x="4162000" y="2793525"/>
            <a:chExt cx="4841400" cy="2199000"/>
          </a:xfrm>
        </p:grpSpPr>
        <p:sp>
          <p:nvSpPr>
            <p:cNvPr id="304" name="Google Shape;304;p35"/>
            <p:cNvSpPr/>
            <p:nvPr/>
          </p:nvSpPr>
          <p:spPr>
            <a:xfrm>
              <a:off x="4162000" y="2793525"/>
              <a:ext cx="4841400" cy="2199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5" name="Google Shape;305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600" y="2869021"/>
              <a:ext cx="4719125" cy="2057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/>
        </p:nvSpPr>
        <p:spPr>
          <a:xfrm>
            <a:off x="305175" y="1154450"/>
            <a:ext cx="86196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Perceptrons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Convolutional Neural Networks (ConvNet, CNN)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Recurrent Neural Networks (RNN)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Long / Short Term Memory (LSTM)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 Gated Recurrent Unit (GRU)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Hopfield Network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Unsupervised NN’s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Restricted Boltzmann Machine (RBM)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Deep Belief Networks (DBN)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Denoising Autoencoders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b="1" lang="en" sz="1800">
                <a:solidFill>
                  <a:srgbClr val="FFFF00"/>
                </a:solidFill>
              </a:rPr>
              <a:t>Generative Adversarial Network (GAN)</a:t>
            </a:r>
            <a:endParaRPr b="1" sz="1800">
              <a:solidFill>
                <a:srgbClr val="FFFF00"/>
              </a:solidFill>
            </a:endParaRPr>
          </a:p>
        </p:txBody>
      </p:sp>
      <p:sp>
        <p:nvSpPr>
          <p:cNvPr id="311" name="Google Shape;311;p36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  <p:pic>
        <p:nvPicPr>
          <p:cNvPr descr="Compilation three animations showing Generative Adverarial networks&#10;&#10;(1) Learning a 2D distribution 0:05&#10;(2) Navigating through latent space to find realistic looking images of birds 1:00&#10;(3) Training a GAN to reproduce paintings from just the main edges in the images 1:53&#10;&#10;Shown by Cambridge Consultants' live at Cambridge Wireless AI SIG's 13 March 2018 meetup" id="312" name="Google Shape;312;p36" title="Amazing animations of Generative Adversarial Networks (GANs) training and inferen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550" y="1196475"/>
            <a:ext cx="4093426" cy="30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/>
        </p:nvSpPr>
        <p:spPr>
          <a:xfrm>
            <a:off x="305175" y="1154450"/>
            <a:ext cx="86196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Perceptrons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Convolutional Neural Networks (ConvNet, CNN)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Recurrent Neural Networks (RNN)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Long / Short Term Memory (LSTM)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 Gated Recurrent Unit (GRU)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Hopfield Network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Unsupervised NN’s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Restricted Boltzmann Machine (RBM)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Deep Belief Networks (DBN)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Denoising Autoencoders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b="1" lang="en" sz="1800">
                <a:solidFill>
                  <a:srgbClr val="FFFF00"/>
                </a:solidFill>
              </a:rPr>
              <a:t>Generative Adversarial Network (GAN)</a:t>
            </a:r>
            <a:endParaRPr b="1" sz="1800">
              <a:solidFill>
                <a:srgbClr val="FFFF00"/>
              </a:solidFill>
            </a:endParaRPr>
          </a:p>
        </p:txBody>
      </p:sp>
      <p:sp>
        <p:nvSpPr>
          <p:cNvPr id="318" name="Google Shape;318;p37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  <p:pic>
        <p:nvPicPr>
          <p:cNvPr descr="&quot;We're entering an era in which our enemies can make anyone say anything at any point in time.&quot;&#10;&#10;Check out more awesome videos at BuzzFeedVideo!&#10;https://bit.ly/YTbuzzfeedvideo&#10;https://bit.ly/YTbuzzfeedblue1&#10;https://bit.ly/YTbuzzfeedviolet&#10;&#10;GET MORE BUZZFEED:&#10;https://www.buzzfeed.com&#10;https://www.buzzfeed.com/videos&#10;https://www.youtube.com/buzzfeedvideo&#10;https://www.youtube.com/asis&#10;https://www.youtube.com/buzzfeedblue&#10;https://www.youtube.com/buzzfeedviolet&#10;https://www.youtube.com/perolike&#10;https://www.youtube.com/ladylike&#10;&#10;BuzzFeedVideo&#10;BuzzFeed Motion Picture’s flagship channel. Sometimes funny, sometimes serious, always shareable. New videos posted daily!&#10;&#10;Love BuzzFeed? Get the merch! BUY NOW: https://goo.gl/gQKF8m&#10;&#10;Credits: https://www.buzzfeed.com/bfmp/videos/52602&#10;&#10;EXTERNAL CREDITS&#10;Jordan Peele&#10;https://monkeypawproductions.com/" id="319" name="Google Shape;319;p37" title="You Won’t Believe What Obama Says In This Video! 😉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4575" y="1173250"/>
            <a:ext cx="4132025" cy="30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/>
        </p:nvSpPr>
        <p:spPr>
          <a:xfrm>
            <a:off x="602200" y="1150175"/>
            <a:ext cx="7834800" cy="3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00"/>
                </a:solidFill>
              </a:rPr>
              <a:t>Be careful with Neural Networks !</a:t>
            </a:r>
            <a:endParaRPr sz="22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One Pixel Attack - </a:t>
            </a:r>
            <a:r>
              <a:rPr lang="en" sz="2000" u="sng">
                <a:solidFill>
                  <a:srgbClr val="00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https://arxiv.org/pdf/1710.08864.pdf</a:t>
            </a:r>
            <a:endParaRPr sz="20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00"/>
                </a:solidFill>
              </a:rPr>
              <a:t>Fake Reality</a:t>
            </a:r>
            <a:endParaRPr b="1" sz="2000">
              <a:solidFill>
                <a:srgbClr val="FFFF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Fake Individuals - </a:t>
            </a:r>
            <a:r>
              <a:rPr lang="en" sz="2000" u="sng">
                <a:solidFill>
                  <a:srgbClr val="00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https://thispersondoesnotexist.com/</a:t>
            </a:r>
            <a:endParaRPr sz="2000">
              <a:solidFill>
                <a:srgbClr val="00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Fake Speeches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Fake Faces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Fake Movies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Fake Pictures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Fake News 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Fake Scientific Papers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25" name="Google Shape;325;p3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/>
          <p:nvPr/>
        </p:nvSpPr>
        <p:spPr>
          <a:xfrm>
            <a:off x="914775" y="1002050"/>
            <a:ext cx="76581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</a:rPr>
              <a:t>NN Architectures </a:t>
            </a:r>
            <a:r>
              <a:rPr b="1" lang="en">
                <a:solidFill>
                  <a:srgbClr val="FFFF00"/>
                </a:solidFill>
              </a:rPr>
              <a:t>(https://towardsdatascience.com/the-mostly-complete-chart-of-neural-networks-explained-3fb6f2367464)</a:t>
            </a:r>
            <a:endParaRPr b="1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Perceptrons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Convolutional Neural Networks (ConvNet)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Recurrent Neural Networks (RNN)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Long / Short Term Memory (LSTM)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 Gated Recurrent Unit (GRU)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Hopfield Network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Unsupervised NN’s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Restricted Boltzmann Machine (RBM)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Deep Belief Networks (DBN)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Denoising Autoencoders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Generative Adversarial Network (GAN)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31" name="Google Shape;331;p39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 b="1"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50" y="2262700"/>
            <a:ext cx="3424149" cy="254445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/>
        </p:nvSpPr>
        <p:spPr>
          <a:xfrm>
            <a:off x="3715925" y="1267200"/>
            <a:ext cx="5028000" cy="260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from keras.applications.resnet50 import ResNet50</a:t>
            </a:r>
            <a:endParaRPr b="1" sz="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from keras.preprocessing import image</a:t>
            </a:r>
            <a:endParaRPr b="1" sz="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from keras.applications.resnet50 import preprocess_input, decode_predictions</a:t>
            </a:r>
            <a:endParaRPr b="1" sz="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import numpy as np</a:t>
            </a:r>
            <a:endParaRPr b="1" sz="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model = ResNet50(weights='imagenet')</a:t>
            </a:r>
            <a:endParaRPr b="1" sz="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img_path = 'elephant.jpg'</a:t>
            </a:r>
            <a:endParaRPr b="1" sz="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img = image.load_img(img_path, target_size=(224, 224))</a:t>
            </a:r>
            <a:endParaRPr b="1" sz="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x = image.img_to_array(img)</a:t>
            </a:r>
            <a:endParaRPr b="1" sz="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x = np.expand_dims(x, axis=0)</a:t>
            </a:r>
            <a:endParaRPr b="1" sz="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x = preprocess_input(x)</a:t>
            </a:r>
            <a:endParaRPr b="1" sz="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preds = model.predict(x)</a:t>
            </a:r>
            <a:endParaRPr b="1" sz="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# decode the results into a list of tuples (class, description, probability)</a:t>
            </a:r>
            <a:endParaRPr b="1" sz="8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# (one such list for each sample in the batch)</a:t>
            </a:r>
            <a:endParaRPr b="1" sz="8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print('Predicted:', decode_predictions(preds, top=3)[0])</a:t>
            </a:r>
            <a:endParaRPr b="1" sz="8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# Predicted: [(u'n02504013', u'Indian_elephant', 0.82658225), (u'n01871265', u'tusker', 0.1122357), (u'n02504458', u'African_elephant', 0.061040461)]</a:t>
            </a:r>
            <a:endParaRPr b="1" sz="8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/>
        </p:nvSpPr>
        <p:spPr>
          <a:xfrm>
            <a:off x="305175" y="1078250"/>
            <a:ext cx="86196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b="1" lang="en" sz="1800">
                <a:solidFill>
                  <a:srgbClr val="FFFF00"/>
                </a:solidFill>
              </a:rPr>
              <a:t>Perceptrons</a:t>
            </a:r>
            <a:endParaRPr b="1" sz="1800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Convolutional Neural Networks (ConvNet,CNN)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Recurrent Neural Networks (RNN)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Long / Short Term Memory (LSTM)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 Gated Recurrent Unit (GRU)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Hopfield Network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Unsupervised NN’s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Restricted Boltzmann Machine (RBM)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Deep Belief Networks (DBN)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Denoising Autoencoders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Generative Adversarial Network (GAN)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3" name="Google Shape;243;p2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  <p:grpSp>
        <p:nvGrpSpPr>
          <p:cNvPr id="244" name="Google Shape;244;p28"/>
          <p:cNvGrpSpPr/>
          <p:nvPr/>
        </p:nvGrpSpPr>
        <p:grpSpPr>
          <a:xfrm>
            <a:off x="5364433" y="2611081"/>
            <a:ext cx="3255607" cy="1704218"/>
            <a:chOff x="5143500" y="1925275"/>
            <a:chExt cx="4000500" cy="2236800"/>
          </a:xfrm>
        </p:grpSpPr>
        <p:sp>
          <p:nvSpPr>
            <p:cNvPr id="245" name="Google Shape;245;p28"/>
            <p:cNvSpPr/>
            <p:nvPr/>
          </p:nvSpPr>
          <p:spPr>
            <a:xfrm>
              <a:off x="5143500" y="1925275"/>
              <a:ext cx="4000500" cy="223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6" name="Google Shape;246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31500" y="2066850"/>
              <a:ext cx="3760098" cy="198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/>
        </p:nvSpPr>
        <p:spPr>
          <a:xfrm>
            <a:off x="305175" y="1078250"/>
            <a:ext cx="86196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Perceptrons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b="1" lang="en" sz="1800">
                <a:solidFill>
                  <a:srgbClr val="FFFF00"/>
                </a:solidFill>
              </a:rPr>
              <a:t>Convolutional Neural Networks (ConvNet, CNN)</a:t>
            </a:r>
            <a:endParaRPr b="1" sz="1800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Recurrent Neural Networks (RNN)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Long / Short Term Memory (LSTM)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 Gated Recurrent Unit (GRU)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Hopfield Network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Unsupervised NN’s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Restricted Boltzmann Machine (RBM)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Deep Belief Networks (DBN)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Denoising Autoencoders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Generative Adversarial Network (GAN)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52" name="Google Shape;252;p29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075" y="2068176"/>
            <a:ext cx="3687876" cy="12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/>
        </p:nvSpPr>
        <p:spPr>
          <a:xfrm>
            <a:off x="305175" y="1154450"/>
            <a:ext cx="86196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Perceptrons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Convolutional Neural Networks (ConvNet, CNN)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b="1" lang="en" sz="1800">
                <a:solidFill>
                  <a:srgbClr val="FFFF00"/>
                </a:solidFill>
              </a:rPr>
              <a:t>Recurrent Neural Networks (RNN)</a:t>
            </a:r>
            <a:endParaRPr b="1" sz="1800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Long / Short Term Memory (LSTM)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 Gated Recurrent Unit (GRU)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Hopfield Network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Unsupervised NN’s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Restricted Boltzmann Machine (RBM)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Deep Belief Networks (DBN)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Denoising Autoencoders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Generative Adversarial Network (GAN)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59" name="Google Shape;259;p30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  <p:grpSp>
        <p:nvGrpSpPr>
          <p:cNvPr id="260" name="Google Shape;260;p30"/>
          <p:cNvGrpSpPr/>
          <p:nvPr/>
        </p:nvGrpSpPr>
        <p:grpSpPr>
          <a:xfrm>
            <a:off x="5101162" y="3576743"/>
            <a:ext cx="3728088" cy="1028214"/>
            <a:chOff x="4964175" y="3727850"/>
            <a:chExt cx="4095900" cy="1208100"/>
          </a:xfrm>
        </p:grpSpPr>
        <p:sp>
          <p:nvSpPr>
            <p:cNvPr id="261" name="Google Shape;261;p30"/>
            <p:cNvSpPr/>
            <p:nvPr/>
          </p:nvSpPr>
          <p:spPr>
            <a:xfrm>
              <a:off x="4964175" y="3727850"/>
              <a:ext cx="4095900" cy="1208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2" name="Google Shape;26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41075" y="3809525"/>
              <a:ext cx="3924652" cy="1030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3" name="Google Shape;2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950" y="1393669"/>
            <a:ext cx="1962625" cy="1766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/>
        </p:nvSpPr>
        <p:spPr>
          <a:xfrm>
            <a:off x="305175" y="1154450"/>
            <a:ext cx="86196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Perceptrons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Convolutional Neural Networks (ConvNet, CNN)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Recurrent Neural Networks (RNN)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b="1" lang="en" sz="1800">
                <a:solidFill>
                  <a:srgbClr val="FFFF00"/>
                </a:solidFill>
              </a:rPr>
              <a:t>Long / Short Term Memory (LSTM)</a:t>
            </a:r>
            <a:endParaRPr b="1" sz="1800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 Gated Recurrent Unit (GRU)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Hopfield Network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Unsupervised NN’s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Restricted Boltzmann Machine (RBM)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Deep Belief Networks (DBN)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Denoising Autoencoders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Generative Adversarial Network (GAN)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9" name="Google Shape;269;p31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  <p:pic>
        <p:nvPicPr>
          <p:cNvPr id="270" name="Google Shape;2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500" y="2906925"/>
            <a:ext cx="3434250" cy="193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1750" y="1306150"/>
            <a:ext cx="3434250" cy="1580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/>
        </p:nvSpPr>
        <p:spPr>
          <a:xfrm>
            <a:off x="305175" y="1154450"/>
            <a:ext cx="86196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Perceptrons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Convolutional Neural Networks (ConvNet, CNN)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Recurrent Neural Networks (RNN)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Long / Short Term Memory (LSTM)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 </a:t>
            </a:r>
            <a:r>
              <a:rPr b="1" lang="en" sz="1800">
                <a:solidFill>
                  <a:srgbClr val="FFFF00"/>
                </a:solidFill>
              </a:rPr>
              <a:t>Gated Recurrent Unit (GRU)</a:t>
            </a:r>
            <a:endParaRPr b="1" sz="1800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Hopfield Network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Unsupervised NN’s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Restricted Boltzmann Machine (RBM)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Deep Belief Networks (DBN)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Denoising Autoencoders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Generative Adversarial Network (GAN)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77" name="Google Shape;277;p32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250" y="1329300"/>
            <a:ext cx="4565998" cy="14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925" y="2874845"/>
            <a:ext cx="2733675" cy="20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/>
        </p:nvSpPr>
        <p:spPr>
          <a:xfrm>
            <a:off x="305175" y="1154450"/>
            <a:ext cx="86196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Perceptrons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Convolutional Neural Networks (ConvNet, CNN)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Recurrent Neural Networks (RNN)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Long / Short Term Memory (LSTM)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 Gated Recurrent Unit (GRU)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b="1" lang="en" sz="1800">
                <a:solidFill>
                  <a:srgbClr val="FFFF00"/>
                </a:solidFill>
              </a:rPr>
              <a:t>Hopfield Network</a:t>
            </a:r>
            <a:endParaRPr b="1" sz="1800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Unsupervised NN’s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Restricted Boltzmann Machine (RBM)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Deep Belief Networks (DBN)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Denoising Autoencoders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Generative Adversarial Network (GAN)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85" name="Google Shape;285;p33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  <p:pic>
        <p:nvPicPr>
          <p:cNvPr id="286" name="Google Shape;2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675" y="1427025"/>
            <a:ext cx="3542401" cy="341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/>
        </p:nvSpPr>
        <p:spPr>
          <a:xfrm>
            <a:off x="305175" y="1154450"/>
            <a:ext cx="86196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Perceptrons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Convolutional Neural Networks (ConvNet, CNN)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Recurrent Neural Networks (RNN)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Long / Short Term Memory (LSTM)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 Gated Recurrent Unit (GRU)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Hopfield Network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b="1" lang="en" sz="1800">
                <a:solidFill>
                  <a:srgbClr val="FFFF00"/>
                </a:solidFill>
              </a:rPr>
              <a:t>Unsupervised NN’s</a:t>
            </a:r>
            <a:endParaRPr b="1" sz="1800">
              <a:solidFill>
                <a:srgbClr val="FFFF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○"/>
            </a:pPr>
            <a:r>
              <a:rPr b="1" lang="en" sz="1800">
                <a:solidFill>
                  <a:srgbClr val="FFFF00"/>
                </a:solidFill>
              </a:rPr>
              <a:t>Restricted Boltzmann Machine (RBM)</a:t>
            </a:r>
            <a:endParaRPr b="1" sz="1800">
              <a:solidFill>
                <a:srgbClr val="FFFF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○"/>
            </a:pPr>
            <a:r>
              <a:rPr b="1" lang="en" sz="1800">
                <a:solidFill>
                  <a:srgbClr val="FFFF00"/>
                </a:solidFill>
              </a:rPr>
              <a:t>Deep Belief Networks (DBN)</a:t>
            </a:r>
            <a:endParaRPr b="1" sz="1800">
              <a:solidFill>
                <a:srgbClr val="FFFF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○"/>
            </a:pPr>
            <a:r>
              <a:rPr b="1" lang="en" sz="1800">
                <a:solidFill>
                  <a:srgbClr val="FFFF00"/>
                </a:solidFill>
              </a:rPr>
              <a:t>Autoencoders</a:t>
            </a:r>
            <a:endParaRPr b="1" sz="1800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Generative Adversarial Network (GAN)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92" name="Google Shape;292;p34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Networks</a:t>
            </a:r>
            <a:endParaRPr b="1"/>
          </a:p>
        </p:txBody>
      </p:sp>
      <p:pic>
        <p:nvPicPr>
          <p:cNvPr id="293" name="Google Shape;2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763" y="1454350"/>
            <a:ext cx="3660749" cy="19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438" y="1532075"/>
            <a:ext cx="3607375" cy="297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7775" y="2136265"/>
            <a:ext cx="3660726" cy="223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6900" y="1460525"/>
            <a:ext cx="9391090" cy="29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DataScienc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